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7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6.xml" ContentType="application/vnd.openxmlformats-officedocument.presentationml.tags+xml"/>
  <Override PartName="/ppt/tags/tag9.xml" ContentType="application/vnd.openxmlformats-officedocument.presentationml.tags+xml"/>
  <Override PartName="/ppt/tags/tag5.xml" ContentType="application/vnd.openxmlformats-officedocument.presentationml.tags+xml"/>
  <Override PartName="/ppt/tags/tag14.xml" ContentType="application/vnd.openxmlformats-officedocument.presentationml.tags+xml"/>
  <Override PartName="/ppt/tags/tag13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tags/tag7.xml" ContentType="application/vnd.openxmlformats-officedocument.presentationml.tags+xml"/>
  <Override PartName="/ppt/tags/tag10.xml" ContentType="application/vnd.openxmlformats-officedocument.presentationml.tags+xml"/>
  <Override PartName="/ppt/tags/tag12.xml" ContentType="application/vnd.openxmlformats-officedocument.presentationml.tags+xml"/>
  <Override PartName="/ppt/tags/tag8.xml" ContentType="application/vnd.openxmlformats-officedocument.presentationml.tag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350" r:id="rId1"/>
  </p:sldMasterIdLst>
  <p:notesMasterIdLst>
    <p:notesMasterId r:id="rId7"/>
  </p:notesMasterIdLst>
  <p:handoutMasterIdLst>
    <p:handoutMasterId r:id="rId8"/>
  </p:handoutMasterIdLst>
  <p:sldIdLst>
    <p:sldId id="539" r:id="rId2"/>
    <p:sldId id="538" r:id="rId3"/>
    <p:sldId id="555" r:id="rId4"/>
    <p:sldId id="554" r:id="rId5"/>
    <p:sldId id="549" r:id="rId6"/>
  </p:sldIdLst>
  <p:sldSz cx="9144000" cy="6858000" type="screen4x3"/>
  <p:notesSz cx="7315200" cy="9601200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950">
          <p15:clr>
            <a:srgbClr val="A4A3A4"/>
          </p15:clr>
        </p15:guide>
        <p15:guide id="2" pos="2257">
          <p15:clr>
            <a:srgbClr val="A4A3A4"/>
          </p15:clr>
        </p15:guide>
        <p15:guide id="3" pos="417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5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00516F"/>
    <a:srgbClr val="002060"/>
    <a:srgbClr val="C1E0FF"/>
    <a:srgbClr val="0056AC"/>
    <a:srgbClr val="B5ECF9"/>
    <a:srgbClr val="0071E2"/>
    <a:srgbClr val="E0F3F4"/>
    <a:srgbClr val="8BC5FF"/>
    <a:srgbClr val="5DA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33" autoAdjust="0"/>
    <p:restoredTop sz="95933" autoAdjust="0"/>
  </p:normalViewPr>
  <p:slideViewPr>
    <p:cSldViewPr snapToGrid="0">
      <p:cViewPr varScale="1">
        <p:scale>
          <a:sx n="50" d="100"/>
          <a:sy n="50" d="100"/>
        </p:scale>
        <p:origin x="634" y="29"/>
      </p:cViewPr>
      <p:guideLst>
        <p:guide orient="horz" pos="3950"/>
        <p:guide pos="2257"/>
        <p:guide pos="41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3804" y="132"/>
      </p:cViewPr>
      <p:guideLst>
        <p:guide orient="horz" pos="3025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t" anchorCtr="0" compatLnSpc="1">
            <a:prstTxWarp prst="textNoShape">
              <a:avLst/>
            </a:prstTxWarp>
          </a:bodyPr>
          <a:lstStyle>
            <a:lvl1pPr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587" y="0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t" anchorCtr="0" compatLnSpc="1">
            <a:prstTxWarp prst="textNoShape">
              <a:avLst/>
            </a:prstTxWarp>
          </a:bodyPr>
          <a:lstStyle>
            <a:lvl1pPr algn="r"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9173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b" anchorCtr="0" compatLnSpc="1">
            <a:prstTxWarp prst="textNoShape">
              <a:avLst/>
            </a:prstTxWarp>
          </a:bodyPr>
          <a:lstStyle>
            <a:lvl1pPr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587" y="9119173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b" anchorCtr="0" compatLnSpc="1">
            <a:prstTxWarp prst="textNoShape">
              <a:avLst/>
            </a:prstTxWarp>
          </a:bodyPr>
          <a:lstStyle>
            <a:lvl1pPr algn="r"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BCBC982F-AA4E-4E17-9BE3-FCD2E928B6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09006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471488"/>
            <a:ext cx="3305175" cy="2479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90144" y="3116455"/>
            <a:ext cx="6534912" cy="6044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755648" y="9160489"/>
            <a:ext cx="3803904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defTabSz="966432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>
              <a:defRPr/>
            </a:pPr>
            <a:r>
              <a:rPr lang="en-US" dirty="0"/>
              <a:t>Drug Recognition Expert 7-Day School</a:t>
            </a:r>
          </a:p>
          <a:p>
            <a:pPr algn="ctr">
              <a:defRPr/>
            </a:pPr>
            <a:r>
              <a:rPr lang="en-US" dirty="0"/>
              <a:t>Introduction and Overview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59552" y="9160489"/>
            <a:ext cx="1755648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r" defTabSz="966432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/>
              <a:t>Session 1</a:t>
            </a:r>
          </a:p>
          <a:p>
            <a:pPr>
              <a:defRPr/>
            </a:pPr>
            <a:r>
              <a:rPr lang="en-US" dirty="0"/>
              <a:t>Page </a:t>
            </a:r>
            <a:fld id="{5A44A6A0-AF83-4D8A-9E0F-871DE4311F47}" type="slidenum">
              <a:rPr lang="en-US" smtClean="0"/>
              <a:pPr>
                <a:defRPr/>
              </a:pPr>
              <a:t>‹#›</a:t>
            </a:fld>
            <a:r>
              <a:rPr lang="en-US" dirty="0"/>
              <a:t> of 40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idx="1"/>
          </p:nvPr>
        </p:nvSpPr>
        <p:spPr>
          <a:xfrm>
            <a:off x="0" y="9160489"/>
            <a:ext cx="1755648" cy="377752"/>
          </a:xfrm>
          <a:prstGeom prst="rect">
            <a:avLst/>
          </a:prstGeom>
        </p:spPr>
        <p:txBody>
          <a:bodyPr vert="horz" lIns="95747" tIns="47873" rIns="95747" bIns="47873" rtlCol="0" anchor="t"/>
          <a:lstStyle>
            <a:lvl1pPr algn="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/>
            <a:r>
              <a:rPr lang="en-US" dirty="0"/>
              <a:t>Revised:</a:t>
            </a:r>
          </a:p>
          <a:p>
            <a:pPr algn="l"/>
            <a:r>
              <a:rPr lang="en-US" dirty="0"/>
              <a:t>02/2018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487680" y="3022017"/>
            <a:ext cx="633984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361168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xfrm>
            <a:off x="583097" y="4561228"/>
            <a:ext cx="6185452" cy="431857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b="1" i="1" dirty="0">
              <a:latin typeface="+mn-lt"/>
            </a:endParaRPr>
          </a:p>
          <a:p>
            <a:endParaRPr lang="en-US" altLang="en-US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Revised</a:t>
            </a:r>
          </a:p>
          <a:p>
            <a:pPr algn="l"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Drug Recognition Expert 7-Day School</a:t>
            </a:r>
          </a:p>
          <a:p>
            <a:pPr>
              <a:defRPr/>
            </a:pPr>
            <a:r>
              <a:rPr lang="en-US"/>
              <a:t>Practice: Test Administration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27</a:t>
            </a:r>
          </a:p>
          <a:p>
            <a:pPr>
              <a:defRPr/>
            </a:pPr>
            <a:r>
              <a:rPr lang="en-US"/>
              <a:t>Page </a:t>
            </a:r>
            <a:fld id="{797A9ED8-D231-44AF-AD3F-EDC074A2CC4B}" type="slidenum">
              <a:rPr lang="en-US" smtClean="0"/>
              <a:pPr>
                <a:defRPr/>
              </a:pPr>
              <a:t>1</a:t>
            </a:fld>
            <a:r>
              <a:rPr lang="en-US"/>
              <a:t> of 9</a:t>
            </a: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25884" y="3116455"/>
            <a:ext cx="6499171" cy="6044034"/>
          </a:xfrm>
        </p:spPr>
        <p:txBody>
          <a:bodyPr>
            <a:noAutofit/>
          </a:bodyPr>
          <a:lstStyle/>
          <a:p>
            <a:pPr marL="0" marR="0" lvl="0" indent="0">
              <a:lnSpc>
                <a:spcPct val="100000"/>
              </a:lnSpc>
              <a:spcBef>
                <a:spcPts val="0"/>
              </a:spcBef>
              <a:buFont typeface="+mj-lt"/>
              <a:buNone/>
              <a:tabLst>
                <a:tab pos="5943600" algn="r"/>
              </a:tabLst>
            </a:pPr>
            <a:endParaRPr lang="en-US" dirty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Revised</a:t>
            </a:r>
          </a:p>
          <a:p>
            <a:pPr algn="l"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Drug Recognition Expert 7-Day School</a:t>
            </a:r>
          </a:p>
          <a:p>
            <a:pPr>
              <a:defRPr/>
            </a:pPr>
            <a:r>
              <a:rPr lang="en-US"/>
              <a:t>Practice: Test Administration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27</a:t>
            </a:r>
          </a:p>
          <a:p>
            <a:pPr>
              <a:defRPr/>
            </a:pPr>
            <a:r>
              <a:rPr lang="en-US"/>
              <a:t>Page </a:t>
            </a:r>
            <a:fld id="{797A9ED8-D231-44AF-AD3F-EDC074A2CC4B}" type="slidenum">
              <a:rPr lang="en-US" smtClean="0"/>
              <a:pPr>
                <a:defRPr/>
              </a:pPr>
              <a:t>2</a:t>
            </a:fld>
            <a:r>
              <a:rPr lang="en-US"/>
              <a:t> of 9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05013" y="471488"/>
            <a:ext cx="3305175" cy="247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38410" y="3116455"/>
            <a:ext cx="6486645" cy="6044034"/>
          </a:xfrm>
        </p:spPr>
        <p:txBody>
          <a:bodyPr/>
          <a:lstStyle/>
          <a:p>
            <a:pPr marL="0" marR="0">
              <a:lnSpc>
                <a:spcPct val="100000"/>
              </a:lnSpc>
              <a:spcBef>
                <a:spcPts val="0"/>
              </a:spcBef>
            </a:pPr>
            <a:endParaRPr lang="en-US" i="1" dirty="0">
              <a:effectLst/>
              <a:latin typeface="+mn-lt"/>
              <a:ea typeface="Calibri"/>
              <a:cs typeface="Times New Roman"/>
            </a:endParaRPr>
          </a:p>
          <a:p>
            <a:pPr marL="0" marR="0"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Revised</a:t>
            </a:r>
          </a:p>
          <a:p>
            <a:pPr algn="l"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Drug Recognition Expert 7-Day School</a:t>
            </a:r>
          </a:p>
          <a:p>
            <a:pPr>
              <a:defRPr/>
            </a:pPr>
            <a:r>
              <a:rPr lang="en-US"/>
              <a:t>Practice: Test Administration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27</a:t>
            </a:r>
          </a:p>
          <a:p>
            <a:pPr>
              <a:defRPr/>
            </a:pPr>
            <a:r>
              <a:rPr lang="en-US"/>
              <a:t>Page </a:t>
            </a:r>
            <a:fld id="{797A9ED8-D231-44AF-AD3F-EDC074A2CC4B}" type="slidenum">
              <a:rPr lang="en-US" smtClean="0"/>
              <a:pPr>
                <a:defRPr/>
              </a:pPr>
              <a:t>3</a:t>
            </a:fld>
            <a:r>
              <a:rPr lang="en-US"/>
              <a:t> of 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589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2005013" y="471488"/>
            <a:ext cx="3305175" cy="2479675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xfrm>
            <a:off x="425884" y="3116455"/>
            <a:ext cx="6499171" cy="6044034"/>
          </a:xfrm>
          <a:ln/>
        </p:spPr>
        <p:txBody>
          <a:bodyPr/>
          <a:lstStyle/>
          <a:p>
            <a:pPr marL="0" marR="0"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Revised</a:t>
            </a:r>
          </a:p>
          <a:p>
            <a:pPr algn="l"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Drug Recognition Expert 7-Day School</a:t>
            </a:r>
          </a:p>
          <a:p>
            <a:pPr>
              <a:defRPr/>
            </a:pPr>
            <a:r>
              <a:rPr lang="en-US"/>
              <a:t>Practice: Test Administration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27</a:t>
            </a:r>
          </a:p>
          <a:p>
            <a:pPr>
              <a:defRPr/>
            </a:pPr>
            <a:r>
              <a:rPr lang="en-US"/>
              <a:t>Page </a:t>
            </a:r>
            <a:fld id="{797A9ED8-D231-44AF-AD3F-EDC074A2CC4B}" type="slidenum">
              <a:rPr lang="en-US" smtClean="0"/>
              <a:pPr>
                <a:defRPr/>
              </a:pPr>
              <a:t>4</a:t>
            </a:fld>
            <a:r>
              <a:rPr lang="en-US"/>
              <a:t> of 9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8" name="Notes Placeholder 2"/>
          <p:cNvSpPr>
            <a:spLocks noGrp="1"/>
          </p:cNvSpPr>
          <p:nvPr>
            <p:ph type="body" idx="1"/>
          </p:nvPr>
        </p:nvSpPr>
        <p:spPr>
          <a:xfrm>
            <a:off x="450936" y="3116455"/>
            <a:ext cx="6474119" cy="6044034"/>
          </a:xfrm>
          <a:ln/>
        </p:spPr>
        <p:txBody>
          <a:bodyPr/>
          <a:lstStyle/>
          <a:p>
            <a:pPr marL="0" marR="0"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Revised</a:t>
            </a:r>
          </a:p>
          <a:p>
            <a:pPr algn="l"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Drug Recognition Expert 7-Day School</a:t>
            </a:r>
          </a:p>
          <a:p>
            <a:pPr>
              <a:defRPr/>
            </a:pPr>
            <a:r>
              <a:rPr lang="en-US"/>
              <a:t>Practice: Test Administration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27</a:t>
            </a:r>
          </a:p>
          <a:p>
            <a:pPr>
              <a:defRPr/>
            </a:pPr>
            <a:r>
              <a:rPr lang="en-US"/>
              <a:t>Page </a:t>
            </a:r>
            <a:fld id="{797A9ED8-D231-44AF-AD3F-EDC074A2CC4B}" type="slidenum">
              <a:rPr lang="en-US" smtClean="0"/>
              <a:pPr>
                <a:defRPr/>
              </a:pPr>
              <a:t>5</a:t>
            </a:fld>
            <a:r>
              <a:rPr lang="en-US"/>
              <a:t> of 9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151" y="1862153"/>
            <a:ext cx="4872624" cy="1863748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4000" spc="-5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5511" y="3856409"/>
            <a:ext cx="4869923" cy="754867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b="1" cap="none" spc="200" baseline="0">
                <a:solidFill>
                  <a:schemeClr val="accent3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56E2657-6E74-4A22-8C28-A8E0FE4F65D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73688" y="863600"/>
            <a:ext cx="3381375" cy="4735513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590C290B-620B-438F-A69E-3237A2D096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4723" y="5505018"/>
            <a:ext cx="1109027" cy="1066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60C0653-83B5-493E-B36C-08E78B9D190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227" y="5729128"/>
            <a:ext cx="1136643" cy="75925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4994E47-CF5A-4529-9852-AFA765115EB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0353" y="5913755"/>
            <a:ext cx="1658382" cy="3900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38AB4B-8C3C-40B1-B2E1-8B326641C7E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DA88165B-7D3D-4EA8-A6DB-F48E3CEFC56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07943279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150" y="1862153"/>
            <a:ext cx="8536487" cy="1863748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4000" spc="-5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5511" y="3856409"/>
            <a:ext cx="8534126" cy="754867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b="1" cap="none" spc="200" baseline="0">
                <a:solidFill>
                  <a:schemeClr val="accent3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590C290B-620B-438F-A69E-3237A2D096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6317" y="5416873"/>
            <a:ext cx="1109027" cy="1066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60C0653-83B5-493E-B36C-08E78B9D190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1821" y="5640983"/>
            <a:ext cx="1136643" cy="75925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4994E47-CF5A-4529-9852-AFA765115EB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1947" y="5825610"/>
            <a:ext cx="1658382" cy="39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15753367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58434" y="2062570"/>
            <a:ext cx="4872624" cy="1863748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4000" spc="-5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060794" y="4056826"/>
            <a:ext cx="4869923" cy="754867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b="1" cap="none" spc="200" baseline="0">
                <a:solidFill>
                  <a:schemeClr val="accent3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56E2657-6E74-4A22-8C28-A8E0FE4F65D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59665" y="921000"/>
            <a:ext cx="3381375" cy="4735513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590C290B-620B-438F-A69E-3237A2D096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4613" y="5292076"/>
            <a:ext cx="1109027" cy="1066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60C0653-83B5-493E-B36C-08E78B9D190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0117" y="5516186"/>
            <a:ext cx="1136643" cy="75925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4994E47-CF5A-4529-9852-AFA765115EB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0243" y="5700813"/>
            <a:ext cx="1658382" cy="39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37701287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1-</a:t>
            </a:r>
            <a:fld id="{1A9123A3-0271-4B8A-88D5-27E5ED042118}" type="slidenum">
              <a:rPr lang="en-US" smtClean="0"/>
              <a:pPr/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9235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 algn="ctr">
              <a:buNone/>
              <a:defRPr/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DA88165B-7D3D-4EA8-A6DB-F48E3CEFC56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5310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5C12D4F4-8E4C-42F9-932B-9E81ADC6F5A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9838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150" y="1862153"/>
            <a:ext cx="8536487" cy="1863748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4000" spc="-5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5511" y="3856409"/>
            <a:ext cx="8534126" cy="754867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b="1" cap="none" spc="200" baseline="0">
                <a:solidFill>
                  <a:schemeClr val="accent3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DA88165B-7D3D-4EA8-A6DB-F48E3CEFC56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996765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78076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76400"/>
            <a:ext cx="3810000" cy="26622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676400"/>
            <a:ext cx="3810000" cy="26622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DA88165B-7D3D-4EA8-A6DB-F48E3CEFC56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12638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7"/>
          <p:cNvSpPr>
            <a:spLocks noGrp="1"/>
          </p:cNvSpPr>
          <p:nvPr>
            <p:ph sz="quarter" idx="1"/>
          </p:nvPr>
        </p:nvSpPr>
        <p:spPr>
          <a:xfrm>
            <a:off x="381000" y="1524000"/>
            <a:ext cx="8503920" cy="4572000"/>
          </a:xfrm>
          <a:prstGeom prst="rect">
            <a:avLst/>
          </a:prstGeom>
        </p:spPr>
        <p:txBody>
          <a:bodyPr/>
          <a:lstStyle>
            <a:lvl1pPr marL="290513" indent="-290513">
              <a:defRPr sz="2600" b="0"/>
            </a:lvl1pPr>
            <a:lvl2pPr>
              <a:defRPr sz="2400" b="0"/>
            </a:lvl2pPr>
            <a:lvl3pPr>
              <a:defRPr sz="2200" b="0"/>
            </a:lvl3pPr>
            <a:lvl4pPr>
              <a:defRPr b="0"/>
            </a:lvl4pPr>
            <a:lvl5pPr>
              <a:defRPr sz="1800" b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534400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r">
              <a:defRPr sz="12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16-</a:t>
            </a:r>
            <a:fld id="{48490D8A-E447-4798-A1E7-B7F7E94DB0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64227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92240"/>
            <a:ext cx="9144000" cy="3657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54480"/>
            <a:ext cx="82296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83782"/>
            <a:ext cx="17082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spc="300">
                <a:solidFill>
                  <a:srgbClr val="FFFFFF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/>
              <a:t>1-</a:t>
            </a:r>
            <a:fld id="{DA88165B-7D3D-4EA8-A6DB-F48E3CEFC56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F0293CF-47CF-4360-A4CF-A4A8D772425E}"/>
              </a:ext>
            </a:extLst>
          </p:cNvPr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58B5515-6603-4FF6-880A-DBCE1D8D5483}"/>
              </a:ext>
            </a:extLst>
          </p:cNvPr>
          <p:cNvSpPr txBox="1"/>
          <p:nvPr/>
        </p:nvSpPr>
        <p:spPr>
          <a:xfrm>
            <a:off x="72990" y="28991"/>
            <a:ext cx="84996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pc="300" dirty="0">
                <a:solidFill>
                  <a:schemeClr val="bg1"/>
                </a:solidFill>
                <a:latin typeface="Arial Narrow" panose="020B0606020202030204" pitchFamily="34" charset="0"/>
              </a:rPr>
              <a:t>Session 27: Practice – Test Administration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6665B67-E349-4B33-8920-891BD60CF59C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47248" y="30480"/>
            <a:ext cx="222126" cy="27432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FB025A2-6565-48F6-AC3E-BA7323E4550E}"/>
              </a:ext>
            </a:extLst>
          </p:cNvPr>
          <p:cNvSpPr txBox="1"/>
          <p:nvPr userDrawn="1"/>
        </p:nvSpPr>
        <p:spPr>
          <a:xfrm>
            <a:off x="0" y="6515325"/>
            <a:ext cx="17082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Arial Black" panose="020B0A04020102020204" pitchFamily="34" charset="0"/>
              </a:rPr>
              <a:t>DRE</a:t>
            </a:r>
          </a:p>
        </p:txBody>
      </p:sp>
    </p:spTree>
    <p:custDataLst>
      <p:tags r:id="rId11"/>
    </p:custDataLst>
    <p:extLst>
      <p:ext uri="{BB962C8B-B14F-4D97-AF65-F5344CB8AC3E}">
        <p14:creationId xmlns:p14="http://schemas.microsoft.com/office/powerpoint/2010/main" val="2532746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51" r:id="rId1"/>
    <p:sldLayoutId id="2147484352" r:id="rId2"/>
    <p:sldLayoutId id="2147484353" r:id="rId3"/>
    <p:sldLayoutId id="2147484354" r:id="rId4"/>
    <p:sldLayoutId id="2147484355" r:id="rId5"/>
    <p:sldLayoutId id="2147484357" r:id="rId6"/>
    <p:sldLayoutId id="2147484358" r:id="rId7"/>
    <p:sldLayoutId id="2147484360" r:id="rId8"/>
    <p:sldLayoutId id="2147484361" r:id="rId9"/>
  </p:sldLayoutIdLst>
  <p:hf hdr="0" ftr="0" dt="0"/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1" kern="1200" spc="-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600" kern="1200">
          <a:solidFill>
            <a:schemeClr val="accent3"/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Tx/>
        <a:buFont typeface="Arial" panose="020B0604020202020204" pitchFamily="34" charset="0"/>
        <a:buChar char="•"/>
        <a:defRPr sz="26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Tx/>
        <a:buFont typeface="Arial" panose="020B0604020202020204" pitchFamily="34" charset="0"/>
        <a:buChar char="–"/>
        <a:defRPr sz="2600" kern="1200">
          <a:solidFill>
            <a:schemeClr val="accent3"/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Tx/>
        <a:buFont typeface="Wingdings 2" panose="05020102010507070707" pitchFamily="18" charset="2"/>
        <a:buChar char="P"/>
        <a:defRPr sz="2600" kern="1200">
          <a:solidFill>
            <a:schemeClr val="accent3"/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26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0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3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367296" y="1431925"/>
            <a:ext cx="4145733" cy="854075"/>
          </a:xfrm>
        </p:spPr>
        <p:txBody>
          <a:bodyPr>
            <a:normAutofit/>
          </a:bodyPr>
          <a:lstStyle/>
          <a:p>
            <a:pPr algn="r"/>
            <a:r>
              <a:rPr lang="en-US" altLang="en-US" sz="3600" dirty="0"/>
              <a:t>Session 27 </a:t>
            </a:r>
          </a:p>
        </p:txBody>
      </p:sp>
      <p:sp>
        <p:nvSpPr>
          <p:cNvPr id="9219" name="Subtitle 2"/>
          <p:cNvSpPr txBox="1">
            <a:spLocks/>
          </p:cNvSpPr>
          <p:nvPr/>
        </p:nvSpPr>
        <p:spPr bwMode="auto">
          <a:xfrm>
            <a:off x="73010" y="2286000"/>
            <a:ext cx="4498990" cy="1157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r>
              <a:rPr lang="en-US" sz="3200" b="1" dirty="0">
                <a:solidFill>
                  <a:schemeClr val="accent3"/>
                </a:solidFill>
                <a:latin typeface="+mj-lt"/>
                <a:cs typeface="+mn-cs"/>
              </a:rPr>
              <a:t>Practice - </a:t>
            </a:r>
            <a:br>
              <a:rPr lang="en-US" sz="3200" b="1" dirty="0">
                <a:solidFill>
                  <a:schemeClr val="accent3"/>
                </a:solidFill>
                <a:latin typeface="+mj-lt"/>
                <a:cs typeface="+mn-cs"/>
              </a:rPr>
            </a:br>
            <a:r>
              <a:rPr lang="en-US" sz="3200" b="1" dirty="0">
                <a:solidFill>
                  <a:schemeClr val="accent3"/>
                </a:solidFill>
                <a:latin typeface="+mj-lt"/>
                <a:cs typeface="+mn-cs"/>
              </a:rPr>
              <a:t>Test Administration</a:t>
            </a:r>
          </a:p>
        </p:txBody>
      </p:sp>
      <p:pic>
        <p:nvPicPr>
          <p:cNvPr id="5" name="Picture 5" descr="eye exam"/>
          <p:cNvPicPr>
            <a:picLocks noChangeAspect="1" noChangeArrowheads="1"/>
          </p:cNvPicPr>
          <p:nvPr/>
        </p:nvPicPr>
        <p:blipFill>
          <a:blip r:embed="rId4"/>
          <a:srcRect l="1143" t="2600" b="1199"/>
          <a:stretch>
            <a:fillRect/>
          </a:stretch>
        </p:blipFill>
        <p:spPr bwMode="auto">
          <a:xfrm>
            <a:off x="4251889" y="3934885"/>
            <a:ext cx="2305823" cy="160197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7" name="Picture 6" descr="eye exam2"/>
          <p:cNvPicPr>
            <a:picLocks noChangeAspect="1" noChangeArrowheads="1"/>
          </p:cNvPicPr>
          <p:nvPr/>
        </p:nvPicPr>
        <p:blipFill>
          <a:blip r:embed="rId5"/>
          <a:srcRect l="12572" t="14600" r="11858" b="13800"/>
          <a:stretch>
            <a:fillRect/>
          </a:stretch>
        </p:blipFill>
        <p:spPr bwMode="auto">
          <a:xfrm>
            <a:off x="6625703" y="3934884"/>
            <a:ext cx="2365019" cy="160197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5127" name="Picture 9" descr="100_0137.JP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6142" y="708869"/>
            <a:ext cx="2365019" cy="3154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A27ECB0C-D004-4EB4-9693-24A172A158DE}"/>
              </a:ext>
            </a:extLst>
          </p:cNvPr>
          <p:cNvGrpSpPr/>
          <p:nvPr/>
        </p:nvGrpSpPr>
        <p:grpSpPr>
          <a:xfrm>
            <a:off x="291199" y="5426075"/>
            <a:ext cx="4221830" cy="1066909"/>
            <a:chOff x="4826437" y="5380755"/>
            <a:chExt cx="4221830" cy="1066909"/>
          </a:xfrm>
        </p:grpSpPr>
        <p:pic>
          <p:nvPicPr>
            <p:cNvPr id="11" name="Picture 2">
              <a:extLst>
                <a:ext uri="{FF2B5EF4-FFF2-40B4-BE49-F238E27FC236}">
                  <a16:creationId xmlns:a16="http://schemas.microsoft.com/office/drawing/2014/main" id="{C1A893A8-EC66-40AB-943F-15F508D8B33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86212" y="5380755"/>
              <a:ext cx="1109027" cy="10669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7CB1DE2E-32E0-4B78-9150-4B9C72BCFCA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11624" y="5534582"/>
              <a:ext cx="1136643" cy="759254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0BE10E01-E05C-43BF-92E6-6FA01D607D41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826437" y="5685609"/>
              <a:ext cx="1143390" cy="457200"/>
            </a:xfrm>
            <a:prstGeom prst="rect">
              <a:avLst/>
            </a:prstGeom>
          </p:spPr>
        </p:pic>
      </p:grp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3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altLang="en-US" sz="3600" dirty="0"/>
              <a:t>Learning Objectives</a:t>
            </a:r>
          </a:p>
        </p:txBody>
      </p:sp>
      <p:sp>
        <p:nvSpPr>
          <p:cNvPr id="6146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3088" lvl="1" indent="-373063">
              <a:lnSpc>
                <a:spcPct val="100000"/>
              </a:lnSpc>
              <a:spcAft>
                <a:spcPts val="1200"/>
              </a:spcAft>
            </a:pPr>
            <a:r>
              <a:rPr lang="en-US" altLang="en-US" dirty="0"/>
              <a:t>Administer selected portions of the examinations that constitute drug influence evaluation </a:t>
            </a:r>
          </a:p>
          <a:p>
            <a:pPr marL="573088" lvl="1" indent="-373063">
              <a:lnSpc>
                <a:spcPct val="100000"/>
              </a:lnSpc>
              <a:spcAft>
                <a:spcPts val="1200"/>
              </a:spcAft>
            </a:pPr>
            <a:r>
              <a:rPr lang="en-US" altLang="en-US" dirty="0"/>
              <a:t>Describe evaluation procedures</a:t>
            </a:r>
          </a:p>
          <a:p>
            <a:pPr marL="573088" lvl="1" indent="-373063">
              <a:lnSpc>
                <a:spcPct val="100000"/>
              </a:lnSpc>
              <a:spcAft>
                <a:spcPts val="1200"/>
              </a:spcAft>
            </a:pPr>
            <a:r>
              <a:rPr lang="en-US" altLang="en-US" dirty="0"/>
              <a:t>Document results of examinations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27-</a:t>
            </a:r>
            <a:fld id="{C11A9C77-C703-48C4-B1C6-2449DD727439}" type="slidenum">
              <a:rPr lang="en-US" smtClean="0"/>
              <a:pPr/>
              <a:t>2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en-US" sz="3600" dirty="0"/>
              <a:t>Procedures for this Session </a:t>
            </a:r>
          </a:p>
        </p:txBody>
      </p:sp>
      <p:sp>
        <p:nvSpPr>
          <p:cNvPr id="7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3088" lvl="1" indent="-373063">
              <a:lnSpc>
                <a:spcPct val="100000"/>
              </a:lnSpc>
              <a:spcAft>
                <a:spcPts val="1200"/>
              </a:spcAft>
            </a:pPr>
            <a:r>
              <a:rPr lang="en-US" altLang="en-US" dirty="0"/>
              <a:t>Participants will work in teams</a:t>
            </a:r>
          </a:p>
          <a:p>
            <a:pPr marL="573088" lvl="1" indent="-373063">
              <a:lnSpc>
                <a:spcPct val="100000"/>
              </a:lnSpc>
              <a:spcAft>
                <a:spcPts val="1200"/>
              </a:spcAft>
            </a:pPr>
            <a:r>
              <a:rPr lang="en-US" altLang="en-US" dirty="0"/>
              <a:t>At any given time, one member will be conducting and recording exams of the other member</a:t>
            </a:r>
          </a:p>
          <a:p>
            <a:pPr marL="573088" lvl="1" indent="-373063">
              <a:lnSpc>
                <a:spcPct val="100000"/>
              </a:lnSpc>
              <a:spcAft>
                <a:spcPts val="1200"/>
              </a:spcAft>
            </a:pPr>
            <a:r>
              <a:rPr lang="en-US" altLang="en-US" dirty="0"/>
              <a:t>Third member of team will coach and critique conducting member</a:t>
            </a:r>
          </a:p>
          <a:p>
            <a:pPr marL="573088" lvl="1" indent="-373063">
              <a:lnSpc>
                <a:spcPct val="100000"/>
              </a:lnSpc>
              <a:spcAft>
                <a:spcPts val="1200"/>
              </a:spcAft>
            </a:pPr>
            <a:r>
              <a:rPr lang="en-US" altLang="en-US" dirty="0"/>
              <a:t>Participants take turns performing each role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27-</a:t>
            </a:r>
            <a:fld id="{C11A9C77-C703-48C4-B1C6-2449DD727439}" type="slidenum">
              <a:rPr lang="en-US" smtClean="0"/>
              <a:pPr/>
              <a:t>3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30649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3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en-US" sz="3600" dirty="0"/>
              <a:t>Hands-On Practice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27-</a:t>
            </a:r>
            <a:fld id="{C11A9C77-C703-48C4-B1C6-2449DD727439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4" name="Picture 3" descr="A group of people standing in a room&#10;&#10;Description automatically generated">
            <a:extLst>
              <a:ext uri="{FF2B5EF4-FFF2-40B4-BE49-F238E27FC236}">
                <a16:creationId xmlns:a16="http://schemas.microsoft.com/office/drawing/2014/main" id="{4B19D217-E9FB-489C-B61A-E7D827663F6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963" y="1653309"/>
            <a:ext cx="6094074" cy="4570556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Questions?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bg1"/>
                </a:solidFill>
                <a:latin typeface="Trebuchet MS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rebuchet MS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n-US" sz="1400" b="0" dirty="0">
                <a:latin typeface="Arial Narrow" panose="020B0606020202030204" pitchFamily="34" charset="0"/>
              </a:rPr>
              <a:t>27-</a:t>
            </a:r>
            <a:fld id="{C11A9C77-C703-48C4-B1C6-2449DD727439}" type="slidenum">
              <a:rPr lang="en-US" sz="1400" b="0" smtClean="0">
                <a:latin typeface="Arial Narrow" panose="020B0606020202030204" pitchFamily="34" charset="0"/>
              </a:rPr>
              <a:pPr/>
              <a:t>5</a:t>
            </a:fld>
            <a:endParaRPr lang="en-US" sz="1400" b="0" dirty="0">
              <a:latin typeface="Arial Narrow" panose="020B0606020202030204" pitchFamily="3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134700PHOTO" val=""/>
  <p:tag name="MMPROD_134700LOGO" val=""/>
  <p:tag name="MMPROD_NEXTUNIQUEID" val="10753"/>
  <p:tag name="MMPROD_0PHOTO" val=""/>
  <p:tag name="MMPROD_0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178546PHOTO" val=""/>
  <p:tag name="MMPROD_178546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THEME_BG_IMAGE" val=""/>
  <p:tag name="MMPROD_DATA" val="&lt;object type=&quot;10002&quot; unique_id=&quot;901&quot;&gt;&lt;property id=&quot;10007&quot; value=&quot;Next&quot;/&gt;&lt;property id=&quot;10008&quot; value=&quot;Back&quot;/&gt;&lt;property id=&quot;10009&quot; value=&quot;Submit&quot;/&gt;&lt;property id=&quot;10012&quot; value=&quot;0&quot;/&gt;&lt;property id=&quot;10022&quot; value=&quot;Incorrect - Click anywhere to try again.&quot;/&gt;&lt;property id=&quot;10068&quot; value=&quot;Correct - Click anywhere to continue&quot;/&gt;&lt;property id=&quot;10069&quot; value=&quot;Incorrect - Click anywhere to continue&quot;/&gt;&lt;property id=&quot;10124&quot; value=&quot;Click to continue&quot;/&gt;&lt;property id=&quot;10125&quot; value=&quot;Click to submit answer&quot;/&gt;&lt;property id=&quot;10126&quot; value=&quot;Click to go back&quot;/&gt;&lt;property id=&quot;10127&quot; value=&quot;Clear&quot;/&gt;&lt;property id=&quot;10128&quot; value=&quot;Click to clear&quot;/&gt;&lt;property id=&quot;10133&quot; value=&quot;0&quot;/&gt;&lt;property id=&quot;10134&quot; value=&quot;0&quot;/&gt;&lt;property id=&quot;10135&quot; value=&quot;,&quot;/&gt;&lt;property id=&quot;10136&quot; value=&quot;2&quot;/&gt;&lt;property id=&quot;10156&quot; value=&quot;1&quot;/&gt;&lt;property id=&quot;10157&quot; value=&quot;1&quot;/&gt;&lt;property id=&quot;10158&quot; value=&quot;1&quot;/&gt;&lt;property id=&quot;10177&quot; value=&quot;0&quot;/&gt;&lt;property id=&quot;10183&quot; value=&quot;You have provided an incomplete answer. Click anywhere to try again.&quot;/&gt;&lt;property id=&quot;10185&quot; value=&quot;1&quot;/&gt;&lt;property id=&quot;10188&quot; value=&quot;The time to answer this question has expired.&quot;/&gt;&lt;property id=&quot;10189&quot; value=&quot;1&quot;/&gt;&lt;property id=&quot;10194&quot; value=&quot;0&quot;/&gt;&lt;property id=&quot;10195&quot; value=&quot;1&quot;/&gt;&lt;property id=&quot;10196&quot; value=&quot;0&quot;/&gt;&lt;property id=&quot;10198&quot; value=&quot;100&quot;/&gt;&lt;property id=&quot;10200&quot; value=&quot;1&quot;/&gt;&lt;property id=&quot;10212&quot; value=&quot;1&quot;/&gt;&lt;property id=&quot;10213&quot; value=&quot;1&quot;/&gt;&lt;property id=&quot;10214&quot; value=&quot;0&quot;/&gt;&lt;property id=&quot;10215&quot; value=&quot;0&quot;/&gt;&lt;property id=&quot;10216&quot; value=&quot;0&quot;/&gt;&lt;property id=&quot;10217&quot; value=&quot;1&quot;/&gt;&lt;property id=&quot;10218&quot; value=&quot;0&quot;/&gt;&lt;property id=&quot;10219&quot; value=&quot;0&quot;/&gt;&lt;property id=&quot;10221&quot; value=&quot;&amp;lt;Format Name=&amp;quot;Presentation Default&amp;quot;&amp;gt;&amp;lt;Question FontName=&amp;quot;Arial&amp;quot; IsBold=&amp;quot;1&amp;quot; IsItalic=&amp;quot;0&amp;quot; IsUnderline=&amp;quot;0&amp;quot; FontSize=&amp;quot;12&amp;quot;/&amp;gt;&amp;lt;Answer FontName=&amp;quot;Arial&amp;quot; IsBold=&amp;quot;1&amp;quot; IsItalic=&amp;quot;0&amp;quot; IsUnderline=&amp;quot;0&amp;quot; FontSize=&amp;quot;12&amp;quot;/&amp;gt;&amp;lt;Button FontName=&amp;quot;Arial&amp;quot; IsBold=&amp;quot;0&amp;quot; IsItalic=&amp;quot;0&amp;quot; IsUnderline=&amp;quot;0&amp;quot; FontSize=&amp;quot;14&amp;quot;/&amp;gt;&amp;lt;Message FontName=&amp;quot;Arial&amp;quot; IsBold=&amp;quot;0&amp;quot; IsItalic=&amp;quot;0&amp;quot; IsUnderline=&amp;quot;0&amp;quot; FontSize=&amp;quot;18&amp;quot;/&amp;gt;&amp;lt;ButtonPlacement Orientation=&amp;quot;Horizontal&amp;quot; Position=&amp;quot;0&amp;quot;/&amp;gt;&amp;lt;/Format&amp;gt; &quot;/&gt;&lt;property id=&quot;10227&quot; value=&quot;1&quot;/&gt;&lt;property id=&quot;10229&quot; value=&quot;0&quot;/&gt;&lt;object type=&quot;10054&quot; unique_id=&quot;10002&quot;&gt;&lt;property id=&quot;10139&quot; value=&quot;1.0&quot;/&gt;&lt;property id=&quot;10141&quot; value=&quot;80&quot;/&gt;&lt;property id=&quot;10143&quot; value=&quot;0&quot;/&gt;&lt;property id=&quot;10144&quot; value=&quot;0&quot;/&gt;&lt;property id=&quot;10145&quot; value=&quot;0&quot;/&gt;&lt;property id=&quot;10146&quot; value=&quot;1&quot;/&gt;&lt;property id=&quot;10147&quot; value=&quot;0&quot;/&gt;&lt;property id=&quot;10148&quot; value=&quot;0&quot;/&gt;&lt;property id=&quot;10149&quot; value=&quot;0&quot;/&gt;&lt;property id=&quot;10150&quot; value=&quot;0&quot;/&gt;&lt;/object&gt;&lt;object type=&quot;10042&quot; unique_id=&quot;903&quot;&gt;&lt;object type=&quot;10003&quot; unique_id=&quot;10720&quot;&gt;&lt;property id=&quot;10002&quot; value=&quot;Quiz&quot;/&gt;&lt;property id=&quot;10003&quot; value=&quot;0&quot;/&gt;&lt;property id=&quot;10004&quot; value=&quot;0&quot;/&gt;&lt;property id=&quot;10005&quot; value=&quot;0&quot;/&gt;&lt;property id=&quot;10006&quot; value=&quot;0&quot;/&gt;&lt;property id=&quot;10010&quot; value=&quot;1&quot;/&gt;&lt;property id=&quot;10014&quot; value=&quot;1&quot;/&gt;&lt;property id=&quot;10015&quot; value=&quot;1&quot;/&gt;&lt;property id=&quot;10016&quot; value=&quot;1&quot;/&gt;&lt;property id=&quot;10017&quot; value=&quot;1&quot;/&gt;&lt;property id=&quot;10018&quot; value=&quot;0&quot;/&gt;&lt;property id=&quot;10029&quot; value=&quot;2&quot;/&gt;&lt;property id=&quot;10072&quot; value=&quot;Quiz10720&quot;/&gt;&lt;property id=&quot;10123&quot; value=&quot;1&quot;/&gt;&lt;property id=&quot;10129&quot; value=&quot;0&quot;/&gt;&lt;property id=&quot;10130&quot; value=&quot;80&quot;/&gt;&lt;property id=&quot;10160&quot; value=&quot;1&quot;/&gt;&lt;property id=&quot;10161&quot; value=&quot;1&quot;/&gt;&lt;property id=&quot;10162&quot; value=&quot;1&quot;/&gt;&lt;property id=&quot;10163&quot; value=&quot;0&quot;/&gt;&lt;property id=&quot;10164&quot; value=&quot;0&quot;/&gt;&lt;property id=&quot;10165&quot; value=&quot;Passed&quot;/&gt;&lt;property id=&quot;10166&quot; value=&quot;Failed&quot;/&gt;&lt;property id=&quot;10167&quot; value=&quot;FFFFFFFF&quot;/&gt;&lt;property id=&quot;10169&quot; value=&quot;Question %d of %d&quot;/&gt;&lt;property id=&quot;10170&quot; value=&quot;Send E-mail&quot;/&gt;&lt;property id=&quot;10171&quot; value=&quot;You answered this correctly!&quot;/&gt;&lt;property id=&quot;10172&quot; value=&quot;You did not answer this question completely&quot;/&gt;&lt;property id=&quot;10173&quot; value=&quot;Your answer:&quot;/&gt;&lt;property id=&quot;10174&quot; value=&quot;The correct answer is:&quot;/&gt;&lt;property id=&quot;10208&quot; value=&quot;0&quot;/&gt;&lt;property id=&quot;10222&quot; value=&quot;0&quot;/&gt;&lt;property id=&quot;10223&quot; value=&quot;1&quot;/&gt;&lt;property id=&quot;10224&quot; value=&quot;1&quot;/&gt;&lt;property id=&quot;10225&quot; value=&quot;Instruction Slide Title&quot;/&gt;&lt;property id=&quot;10226&quot; value=&quot;Write instructions for quiz takers here...&quot;/&gt;&lt;property id=&quot;10228&quot; value=&quot;10&quot;/&gt;&lt;object type=&quot;10062&quot; unique_id=&quot;10722&quot;&gt;&lt;object type=&quot;10050&quot; unique_id=&quot;10723&quot;&gt;&lt;property id=&quot;10020&quot; value=&quot;2&quot;/&gt;&lt;property id=&quot;10102&quot; value=&quot;0&quot;/&gt;&lt;property id=&quot;10191&quot; value=&quot;-1&quot;/&gt;&lt;/object&gt;&lt;object type=&quot;10051&quot; unique_id=&quot;10724&quot;&gt;&lt;property id=&quot;10020&quot; value=&quot;2&quot;/&gt;&lt;property id=&quot;10102&quot; value=&quot;0&quot;/&gt;&lt;property id=&quot;10191&quot; value=&quot;-1&quot;/&gt;&lt;/object&gt;&lt;/object&gt;&lt;object type=&quot;10061&quot; unique_id=&quot;20000&quot;/&gt;&lt;/object&gt;&lt;/object&gt;&lt;property id=&quot;10235&quot; value=&quot;0&quot;/&gt;&lt;property id=&quot;10236&quot; value=&quot;0&quot;/&gt;&lt;property id=&quot;10237&quot; value=&quot;0&quot;/&gt;&lt;property id=&quot;10238&quot; value=&quot;-1&quot;/&gt;&lt;property id=&quot;10239&quot; value=&quot;-1&quot;/&gt;&lt;property id=&quot;10240&quot; value=&quot;-1&quot;/&gt;&lt;property id=&quot;10241&quot; value=&quot;-1&quot;/&gt;&lt;property id=&quot;10242&quot; value=&quot;-1&quot;/&gt;&lt;property id=&quot;10243&quot; value=&quot;-1&quot;/&gt;&lt;property id=&quot;10244&quot; value=&quot;1&quot;/&gt;&lt;property id=&quot;10245&quot; value=&quot;0&quot;/&gt;&lt;/object&gt;&#10;"/>
  <p:tag name="MMPROD_TAG_VCONFIG" val="PD94bWwgdmVyc2lvbj0iMS4wIj8+DQo8Y29uZmlndXJhdGlvbj4NCgk8YnJhbmRpbmc+DQoJCTx1aWZvbnQgbmFtZT0iRk9OVF9OT1RFU19URVhUIiB2YWx1ZT0iVmVyZGFuYSwxNCxmYWxzZSxmYWxzZSxmYWxzZSIvPg0KCTwvYnJhbmRpbmc+DQoJPGNvbG9ycz4NCgkJPHVpY29sb3IgbmFtZT0icHJpbWFyeSIgdmFsdWU9IjB4QThCOUJEIi8+DQoJCTx1aWNvbG9yIG5hbWU9Imdsb3ciIHZhbHVlPSIweDM1RDMzNCIvPg0KCQk8dWljb2xvciBuYW1lPSJ0ZXh0IiB2YWx1ZT0iMHhGRkZGRkYiLz4NCgkJPHVpY29sb3IgbmFtZT0ibGlnaHQiIHZhbHVlPSIweDFGNjY4RiIvPg0KCQk8dWljb2xvciBuYW1lPSJzaGFkb3ciIHZhbHVlPSIweDAwMDAwMCIvPg0KCQk8dWljb2xvciBuYW1lPSJiYWNrZ3JvdW5kIiB2YWx1ZT0iMHg4NzlFQTUiLz4NCgk8L2NvbG9ycz4NCgk8bGF5b3V0Pg0KCQk8dWlzaG93IG5hbWU9InByZXNlbnRhdGlvbnRpdGxlIiB2YWx1ZT0idHJ1ZSIvPg0KCQk8dWlzaG93IG5hbWU9InByZXNlbnRlcnBob3RvIiB2YWx1ZT0iZmFsc2UiLz4NCgkJPHVpc2hvdyBuYW1lPSJwcmVzZW50ZXJuYW1lIiB2YWx1ZT0idHJ1ZSIvPg0KCQk8dWlzaG93IG5hbWU9InByZXNlbnRlcnRpdGxlIiB2YWx1ZT0idHJ1ZSIvPg0KCQk8dWlzaG93IG5hbWU9InByZXNlbnRlcmVtYWlsIiB2YWx1ZT0iZmFsc2UiLz4NCgkJPHVpc2hvdyBuYW1lPSJwcmVzZW50ZXJiaW8iIHZhbHVlPSJmYWxzZSIvPg0KCQk8dWlzaG93IG5hbWU9ImNvbXBhbnlsb2dvIiB2YWx1ZT0idHJ1ZSIvPg0KCQk8dWlzaG93IG5hbWU9InNpZGViYXIiIHZhbHVlPSJ0cnVlIi8+DQoJCTx1aXNob3cgbmFtZT0ib3V0bGluZSIgdmFsdWU9InRydWUiLz4NCgkJPHVpc2hvdyBuYW1lPSJ0aHVtYm5haWwiIHZhbHVlPSJ0cnVlIi8+DQoJCTx1aXNob3cgbmFtZT0ibm90ZXMiIHZhbHVlPSJ0cnVlIi8+DQoJCTx1aXNob3cgbmFtZT0ic2VhcmNoIiB2YWx1ZT0idHJ1ZSIvPg0KCQk8dWlzaG93IG5hbWU9InF1aXoiIHZhbHVlPSJ0cnVlIi8+DQoJCTx1aXNob3cgbmFtZT0iYXR0YWNobWVudHMiIHZhbHVlPSJ0cnVlIi8+DQoJCTx1aXNob3cgbmFtZT0idXRpbHMiIHZhbHVlPSJ0cnVlIi8+DQoJCTx1aXNob3cgbmFtZT0idm9sdW1lIiB2YWx1ZT0idHJ1ZSIvPg0KCQk8dWlzaG93IG5hbWU9InBsYXliYXIiIHZhbHVlPSJ0cnVlIi8+DQoJCTx1aXNob3cgbmFtZT0idGFsa2luZ2hlYWQiIHZhbHVlPSJ0cnVlIi8+DQoJCTx1aXNob3cgbmFtZT0ic2lkZWJhcm9ucmlnaHQiIHZhbHVlPSJ0cnVlIi8+DQoJCTx1aXNob3cgbmFtZT0idmlld2NoYW5nZSIgdmFsdWU9InRydWUiLz4NCgkJPHVpc2hvdyBuYW1lPSJhbHdheXNTY3J1bmNoIiB2YWx1ZT0iZmFsc2UiLz4NCgkJPHVpc2hvdyBuYW1lPSJpbml0aWFsZGlzcGxheW1vZGVpc25vcm1hbCIgdmFsdWU9InRydWUiLz4NCgkJPHVpcmVwbGFjZSBuYW1lPSJsb2dvIiB2YWx1ZT0iIi8+DQoJCTx1aXJlcGxhY2UgbmFtZT0iYmdpbWFnZSIgdmFsdWU9IiIvPg0KCQk8dWlyZXBsYWNlIG5hbWU9ImluaXRpYWx0YWIiIHZhbHVlPSJvdXRsaW5lIi8+DQoJCTx1aXNob3cgbmFtZT0iY2N0ZXh0aGlnaGxpZ2h0aW5nIiB2YWx1ZT0idHJ1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DQoNCk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g0KDQp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g0KDQp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DQoNCi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DQoNCu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NCg0K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DQoNCk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DQoNCl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DQoNCk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DQoNCu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g"/>
  <p:tag name="MMPROD_UIDATA" val="&lt;database version=&quot;11.0&quot;&gt;&lt;object type=&quot;1&quot; unique_id=&quot;10001&quot;&gt;&lt;property id=&quot;20141&quot; value=&quot;Module 1: Fundamentals&quot;/&gt;&lt;property id=&quot;20144&quot; value=&quot;1&quot;/&gt;&lt;property id=&quot;20146&quot; value=&quot;0&quot;/&gt;&lt;property id=&quot;20147&quot; value=&quot;0&quot;/&gt;&lt;property id=&quot;20148&quot; value=&quot;10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C:\Users\Kathleen\Desktop\HSIP Courses\HSIP Prototype\&quot;/&gt;&lt;property id=&quot;20224&quot; value=&quot;C:\Documents and Settings\wmckee\Desktop\NHI stuff&quot;/&gt;&lt;property id=&quot;20225&quot; value=&quot;C:\Documents and Settings\kmonagha.FHWA1\My Documents\WBT Project\310115\Updated Production Modules\Attachments\&quot;/&gt;&lt;property id=&quot;20226&quot; value=&quot;C:\Users\rocky.wehling\Desktop\DEC Program\DRE\PPT\a-DRE_PPT_01 April 2021.pptx&quot;/&gt;&lt;property id=&quot;20250&quot; value=&quot;0&quot;/&gt;&lt;property id=&quot;20251&quot; value=&quot;0&quot;/&gt;&lt;property id=&quot;20259&quot; value=&quot;0&quot;/&gt;&lt;property id=&quot;20262&quot; value=&quot;754406453&quot;/&gt;&lt;object type=&quot;8&quot; unique_id=&quot;10002&quot;&gt;&lt;/object&gt;&lt;object type=&quot;2&quot; unique_id=&quot;10003&quot;&gt;&lt;object type=&quot;3&quot; unique_id=&quot;178550&quot;&gt;&lt;property id=&quot;20148&quot; value=&quot;5&quot;/&gt;&lt;property id=&quot;20300&quot; value=&quot;Slide 2 - &amp;quot;Drug Recognition Expert&amp;quot;&quot;/&gt;&lt;property id=&quot;20307&quot; value=&quot;537&quot;/&gt;&lt;/object&gt;&lt;object type=&quot;3&quot; unique_id=&quot;178552&quot;&gt;&lt;property id=&quot;20148&quot; value=&quot;5&quot;/&gt;&lt;property id=&quot;20300&quot; value=&quot;Slide 4 - &amp;quot;Housekeeping &amp;quot;&quot;/&gt;&lt;property id=&quot;20307&quot; value=&quot;571&quot;/&gt;&lt;/object&gt;&lt;object type=&quot;3&quot; unique_id=&quot;178555&quot;&gt;&lt;property id=&quot;20148&quot; value=&quot;5&quot;/&gt;&lt;property id=&quot;20300&quot; value=&quot;Slide 7 - &amp;quot;Course Goal&amp;quot;&quot;/&gt;&lt;property id=&quot;20307&quot; value=&quot;540&quot;/&gt;&lt;/object&gt;&lt;object type=&quot;3&quot; unique_id=&quot;178557&quot;&gt;&lt;property id=&quot;20148&quot; value=&quot;5&quot;/&gt;&lt;property id=&quot;20300&quot; value=&quot;Slide 10&quot;/&gt;&lt;property id=&quot;20307&quot; value=&quot;541&quot;/&gt;&lt;/object&gt;&lt;object type=&quot;3&quot; unique_id=&quot;178558&quot;&gt;&lt;property id=&quot;20148&quot; value=&quot;5&quot;/&gt;&lt;property id=&quot;20300&quot; value=&quot;Slide 11&quot;/&gt;&lt;property id=&quot;20307&quot; value=&quot;550&quot;/&gt;&lt;/object&gt;&lt;object type=&quot;3&quot; unique_id=&quot;178559&quot;&gt;&lt;property id=&quot;20148&quot; value=&quot;5&quot;/&gt;&lt;property id=&quot;20300&quot; value=&quot;Slide 13&quot;/&gt;&lt;property id=&quot;20307&quot; value=&quot;543&quot;/&gt;&lt;/object&gt;&lt;object type=&quot;3&quot; unique_id=&quot;178560&quot;&gt;&lt;property id=&quot;20148&quot; value=&quot;5&quot;/&gt;&lt;property id=&quot;20300&quot; value=&quot;Slide 12 - &amp;quot;Washington State (2006)&amp;quot;&quot;/&gt;&lt;property id=&quot;20307&quot; value=&quot;555&quot;/&gt;&lt;/object&gt;&lt;object type=&quot;3&quot; unique_id=&quot;178561&quot;&gt;&lt;property id=&quot;20148&quot; value=&quot;5&quot;/&gt;&lt;property id=&quot;20300&quot; value=&quot;Slide 14 - &amp;quot;Drugged-Driving Incidence&amp;quot;&quot;/&gt;&lt;property id=&quot;20307&quot; value=&quot;551&quot;/&gt;&lt;/object&gt;&lt;object type=&quot;3&quot; unique_id=&quot;178564&quot;&gt;&lt;property id=&quot;20148&quot; value=&quot;5&quot;/&gt;&lt;property id=&quot;20300&quot; value=&quot;Slide 16 - &amp;quot;Classroom Training Goals &amp;quot;&quot;/&gt;&lt;property id=&quot;20307&quot; value=&quot;567&quot;/&gt;&lt;/object&gt;&lt;object type=&quot;3&quot; unique_id=&quot;178566&quot;&gt;&lt;property id=&quot;20148&quot; value=&quot;5&quot;/&gt;&lt;property id=&quot;20300&quot; value=&quot;Slide 17 - &amp;quot;Classroom Training Objectives &amp;quot;&quot;/&gt;&lt;property id=&quot;20307&quot; value=&quot;552&quot;/&gt;&lt;/object&gt;&lt;object type=&quot;3&quot; unique_id=&quot;178567&quot;&gt;&lt;property id=&quot;20148&quot; value=&quot;5&quot;/&gt;&lt;property id=&quot;20300&quot; value=&quot;Slide 18 - &amp;quot;Classroom Training Objectives &amp;quot;&quot;/&gt;&lt;property id=&quot;20307&quot; value=&quot;556&quot;/&gt;&lt;/object&gt;&lt;object type=&quot;3&quot; unique_id=&quot;178569&quot;&gt;&lt;property id=&quot;20148&quot; value=&quot;5&quot;/&gt;&lt;property id=&quot;20300&quot; value=&quot;Slide 19 - &amp;quot;Course Content  &amp;quot;&quot;/&gt;&lt;property id=&quot;20307&quot; value=&quot;558&quot;/&gt;&lt;/object&gt;&lt;object type=&quot;3&quot; unique_id=&quot;178570&quot;&gt;&lt;property id=&quot;20148&quot; value=&quot;5&quot;/&gt;&lt;property id=&quot;20300&quot; value=&quot;Slide 20 - &amp;quot;Course Content&amp;quot;&quot;/&gt;&lt;property id=&quot;20307&quot; value=&quot;569&quot;/&gt;&lt;/object&gt;&lt;object type=&quot;3&quot; unique_id=&quot;178574&quot;&gt;&lt;property id=&quot;20148&quot; value=&quot;5&quot;/&gt;&lt;property id=&quot;20300&quot; value=&quot;Slide 22 - &amp;quot;Participant Manual &amp;quot;&quot;/&gt;&lt;property id=&quot;20307&quot; value=&quot;560&quot;/&gt;&lt;/object&gt;&lt;object type=&quot;3&quot; unique_id=&quot;178575&quot;&gt;&lt;property id=&quot;20148&quot; value=&quot;5&quot;/&gt;&lt;property id=&quot;20300&quot; value=&quot;Slide 23 - &amp;quot;Criteria for Passing &amp;quot;&quot;/&gt;&lt;property id=&quot;20307&quot; value=&quot;561&quot;/&gt;&lt;/object&gt;&lt;object type=&quot;3&quot; unique_id=&quot;178576&quot;&gt;&lt;property id=&quot;20148&quot; value=&quot;5&quot;/&gt;&lt;property id=&quot;20300&quot; value=&quot;Slide 24 - &amp;quot;Glossary of Terms &amp;quot;&quot;/&gt;&lt;property id=&quot;20307&quot; value=&quot;554&quot;/&gt;&lt;/object&gt;&lt;object type=&quot;3&quot; unique_id=&quot;178578&quot;&gt;&lt;property id=&quot;20148&quot; value=&quot;5&quot;/&gt;&lt;property id=&quot;20300&quot; value=&quot;Slide 25 - &amp;quot;QUESTIONS AND PRE-TEST&amp;quot;&quot;/&gt;&lt;property id=&quot;20307&quot; value=&quot;549&quot;/&gt;&lt;/object&gt;&lt;object type=&quot;3&quot; unique_id=&quot;178936&quot;&gt;&lt;property id=&quot;20148&quot; value=&quot;5&quot;/&gt;&lt;property id=&quot;20300&quot; value=&quot;Slide 1&quot;/&gt;&lt;property id=&quot;20307&quot; value=&quot;575&quot;/&gt;&lt;/object&gt;&lt;object type=&quot;3&quot; unique_id=&quot;178937&quot;&gt;&lt;property id=&quot;20148&quot; value=&quot;5&quot;/&gt;&lt;property id=&quot;20300&quot; value=&quot;Slide 3 - &amp;quot;Learning Objectives&amp;quot;&quot;/&gt;&lt;property id=&quot;20307&quot; value=&quot;584&quot;/&gt;&lt;/object&gt;&lt;object type=&quot;3&quot; unique_id=&quot;178938&quot;&gt;&lt;property id=&quot;20148&quot; value=&quot;5&quot;/&gt;&lt;property id=&quot;20300&quot; value=&quot;Slide 5 - &amp;quot;Participant Introductions &amp;quot;&quot;/&gt;&lt;property id=&quot;20307&quot; value=&quot;585&quot;/&gt;&lt;/object&gt;&lt;object type=&quot;3&quot; unique_id=&quot;178939&quot;&gt;&lt;property id=&quot;20148&quot; value=&quot;5&quot;/&gt;&lt;property id=&quot;20300&quot; value=&quot;Slide 6 - &amp;quot;Drug Recognition Expert (DRE) Certification Phases&amp;quot;&quot;/&gt;&lt;property id=&quot;20307&quot; value=&quot;576&quot;/&gt;&lt;/object&gt;&lt;object type=&quot;3&quot; unique_id=&quot;178940&quot;&gt;&lt;property id=&quot;20148&quot; value=&quot;5&quot;/&gt;&lt;property id=&quot;20300&quot; value=&quot;Slide 8&quot;/&gt;&lt;property id=&quot;20307&quot; value=&quot;583&quot;/&gt;&lt;/object&gt;&lt;object type=&quot;3&quot; unique_id=&quot;178941&quot;&gt;&lt;property id=&quot;20148&quot; value=&quot;5&quot;/&gt;&lt;property id=&quot;20300&quot; value=&quot;Slide 9 - &amp;quot;Incidence of  Drug-Impaired Driving&amp;quot;&quot;/&gt;&lt;property id=&quot;20307&quot; value=&quot;579&quot;/&gt;&lt;/object&gt;&lt;object type=&quot;3&quot; unique_id=&quot;178942&quot;&gt;&lt;property id=&quot;20148&quot; value=&quot;5&quot;/&gt;&lt;property id=&quot;20300&quot; value=&quot;Slide 15 - &amp;quot;DEC Program &amp;quot;&quot;/&gt;&lt;property id=&quot;20307&quot; value=&quot;580&quot;/&gt;&lt;/object&gt;&lt;object type=&quot;3&quot; unique_id=&quot;178943&quot;&gt;&lt;property id=&quot;20148&quot; value=&quot;5&quot;/&gt;&lt;property id=&quot;20300&quot; value=&quot;Slide 21 - &amp;quot;Course Activities &amp;quot;&quot;/&gt;&lt;property id=&quot;20307&quot; value=&quot;581&quot;/&gt;&lt;/object&gt;&lt;/object&gt;&lt;object type=&quot;4&quot; unique_id=&quot;14482&quot;&gt;&lt;object type=&quot;5&quot; unique_id=&quot;178546&quot;&gt;&lt;property id=&quot;20149&quot; value=&quot;Highway Safety Improvement Program&quot;/&gt;&lt;property id=&quot;20150&quot; value=&quot;Data Driven Solutions&quot;/&gt;&lt;property id=&quot;20159&quot; value=&quot;logo.png&quot;/&gt;&lt;/object&gt;&lt;/object&gt;&lt;object type=&quot;10&quot; unique_id=&quot;176290&quot;&gt;&lt;object type=&quot;11&quot; unique_id=&quot;176291&quot;&gt;&lt;property id=&quot;20180&quot; value=&quot;1&quot;/&gt;&lt;property id=&quot;20181&quot; value=&quot;1&quot;/&gt;&lt;property id=&quot;20182&quot; value=&quot;0&quot;/&gt;&lt;property id=&quot;20183&quot; value=&quot;1&quot;/&gt;&lt;/object&gt;&lt;object type=&quot;12&quot; unique_id=&quot;176308&quot;&gt;&lt;/object&gt;&lt;/object&gt;&lt;/object&gt;&lt;/database&gt;"/>
  <p:tag name="ARTICULATE_DESIGN_ID_3_DEFAULT DESIGN" val="RrY0lBzj"/>
  <p:tag name="SECTOMILLISECCONVERTED" val="1"/>
  <p:tag name="ARTICULATE_DESIGN_ID_DRE" val="9XyLxvjb"/>
  <p:tag name="ARTICULATE_SLIDE_COUNT" val="5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DRE">
  <a:themeElements>
    <a:clrScheme name="DEC">
      <a:dk1>
        <a:srgbClr val="003D7D"/>
      </a:dk1>
      <a:lt1>
        <a:srgbClr val="FFFFFF"/>
      </a:lt1>
      <a:dk2>
        <a:srgbClr val="003D7D"/>
      </a:dk2>
      <a:lt2>
        <a:srgbClr val="38939B"/>
      </a:lt2>
      <a:accent1>
        <a:srgbClr val="F49415"/>
      </a:accent1>
      <a:accent2>
        <a:srgbClr val="FFC100"/>
      </a:accent2>
      <a:accent3>
        <a:srgbClr val="000000"/>
      </a:accent3>
      <a:accent4>
        <a:srgbClr val="00336A"/>
      </a:accent4>
      <a:accent5>
        <a:srgbClr val="CC0000"/>
      </a:accent5>
      <a:accent6>
        <a:srgbClr val="164794"/>
      </a:accent6>
      <a:hlink>
        <a:srgbClr val="002D5D"/>
      </a:hlink>
      <a:folHlink>
        <a:srgbClr val="1788FF"/>
      </a:folHlink>
    </a:clrScheme>
    <a:fontScheme name="DRE 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E" id="{8CC4B0B3-5163-4679-B833-3280A1D51F42}" vid="{201E2C93-1949-41FB-9CC4-DE76C7BC56D1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1DCCF0BBFCB640886DBD6AA5C4DF7C" ma:contentTypeVersion="20" ma:contentTypeDescription="Create a new document." ma:contentTypeScope="" ma:versionID="c48114ac0c51b36d66285bf2f6f44c61">
  <xsd:schema xmlns:xsd="http://www.w3.org/2001/XMLSchema" xmlns:xs="http://www.w3.org/2001/XMLSchema" xmlns:p="http://schemas.microsoft.com/office/2006/metadata/properties" xmlns:ns1="http://schemas.microsoft.com/sharepoint/v3" xmlns:ns2="d1f51b4b-47f1-4e3b-a064-a1e52dfcf961" xmlns:ns3="bb67591a-a4e0-4be5-8606-6b03c887204c" targetNamespace="http://schemas.microsoft.com/office/2006/metadata/properties" ma:root="true" ma:fieldsID="5d29e4caccaf2cf77bae175b74f9e921" ns1:_="" ns2:_="" ns3:_="">
    <xsd:import namespace="http://schemas.microsoft.com/sharepoint/v3"/>
    <xsd:import namespace="d1f51b4b-47f1-4e3b-a064-a1e52dfcf961"/>
    <xsd:import namespace="bb67591a-a4e0-4be5-8606-6b03c887204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_Flow_SignoffStatus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f51b4b-47f1-4e3b-a064-a1e52dfcf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2fb2d66a-8a76-45f0-bdd8-73588bd3e27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67591a-a4e0-4be5-8606-6b03c887204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05b25a2b-8c2b-4d04-9457-f84f85fcc237}" ma:internalName="TaxCatchAll" ma:showField="CatchAllData" ma:web="bb67591a-a4e0-4be5-8606-6b03c887204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d1f51b4b-47f1-4e3b-a064-a1e52dfcf961">
      <Terms xmlns="http://schemas.microsoft.com/office/infopath/2007/PartnerControls"/>
    </lcf76f155ced4ddcb4097134ff3c332f>
    <_Flow_SignoffStatus xmlns="d1f51b4b-47f1-4e3b-a064-a1e52dfcf961" xsi:nil="true"/>
    <TaxCatchAll xmlns="bb67591a-a4e0-4be5-8606-6b03c887204c" xsi:nil="true"/>
  </documentManagement>
</p:properties>
</file>

<file path=customXml/itemProps1.xml><?xml version="1.0" encoding="utf-8"?>
<ds:datastoreItem xmlns:ds="http://schemas.openxmlformats.org/officeDocument/2006/customXml" ds:itemID="{B78B1397-20E1-4D7A-9634-45687A9428FD}"/>
</file>

<file path=customXml/itemProps2.xml><?xml version="1.0" encoding="utf-8"?>
<ds:datastoreItem xmlns:ds="http://schemas.openxmlformats.org/officeDocument/2006/customXml" ds:itemID="{D539C2E0-AB26-42C0-80B2-50825F78934C}"/>
</file>

<file path=customXml/itemProps3.xml><?xml version="1.0" encoding="utf-8"?>
<ds:datastoreItem xmlns:ds="http://schemas.openxmlformats.org/officeDocument/2006/customXml" ds:itemID="{ED73EBE4-D7E5-4684-AEA1-93F955C3E981}"/>
</file>

<file path=docProps/app.xml><?xml version="1.0" encoding="utf-8"?>
<Properties xmlns="http://schemas.openxmlformats.org/officeDocument/2006/extended-properties" xmlns:vt="http://schemas.openxmlformats.org/officeDocument/2006/docPropsVTypes">
  <Template>nhi_wbt_module_template_v1_2007</Template>
  <TotalTime>41829</TotalTime>
  <Words>162</Words>
  <Application>Microsoft Office PowerPoint</Application>
  <PresentationFormat>On-screen Show (4:3)</PresentationFormat>
  <Paragraphs>47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Arial Black</vt:lpstr>
      <vt:lpstr>Arial Narrow</vt:lpstr>
      <vt:lpstr>Calibri</vt:lpstr>
      <vt:lpstr>Trebuchet MS</vt:lpstr>
      <vt:lpstr>Wingdings 2</vt:lpstr>
      <vt:lpstr>DRE</vt:lpstr>
      <vt:lpstr>Session 27 </vt:lpstr>
      <vt:lpstr>Learning Objectives</vt:lpstr>
      <vt:lpstr>Procedures for this Session </vt:lpstr>
      <vt:lpstr>Hands-On Practice </vt:lpstr>
      <vt:lpstr>Questions?</vt:lpstr>
    </vt:vector>
  </TitlesOfParts>
  <Company>Self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rocky.wehling@dot.gov</dc:creator>
  <cp:lastModifiedBy>Ziegler, Amy (TSI)</cp:lastModifiedBy>
  <cp:revision>981</cp:revision>
  <cp:lastPrinted>2013-11-20T14:46:01Z</cp:lastPrinted>
  <dcterms:created xsi:type="dcterms:W3CDTF">2005-12-09T17:41:03Z</dcterms:created>
  <dcterms:modified xsi:type="dcterms:W3CDTF">2022-09-21T16:54:04Z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EDD9F51A-9A8A-4D41-9E98-1210D29BB359</vt:lpwstr>
  </property>
  <property fmtid="{D5CDD505-2E9C-101B-9397-08002B2CF9AE}" pid="3" name="ArticulatePath">
    <vt:lpwstr>DRE_PPT_01 January 2020</vt:lpwstr>
  </property>
  <property fmtid="{D5CDD505-2E9C-101B-9397-08002B2CF9AE}" pid="4" name="ContentTypeId">
    <vt:lpwstr>0x010100A31DCCF0BBFCB640886DBD6AA5C4DF7C</vt:lpwstr>
  </property>
</Properties>
</file>